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4FC51-5E1F-44EB-87F9-B592479B7FF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F95BF-D5C8-4A37-A01C-A52751667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1F1CE-0B26-4FA1-9BD8-A6384AEA71D2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FCFC9-68B9-4987-9548-594FC1E75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CFC9-68B9-4987-9548-594FC1E75C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CFC9-68B9-4987-9548-594FC1E75C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86E2C7-74ED-4502-968F-F53BE55398F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AD1659-CE43-4F76-A134-31D9A1688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dragontv.ssis-suzhou.net/podcasts/teachers-tv/vtr-generate-sort-connect-elaborate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1dj9sqaw2e95szy/Generate%20Sort%20Erin.mov?dl=0https://www.dropbox.com/s/1dj9sqaw2e95szy/Generate%20Sort%20Erin.mov?dl=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362200"/>
            <a:ext cx="7772400" cy="1600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Understanding the thinking routine: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generate-sort-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connect-elaborate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</a:b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842" name="Picture 2" descr="http://linguistics.ohio.edu/opie/wp-content/uploads/2013/10/Wordle-vocabulary-1p1s4x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67852">
            <a:off x="2125934" y="3863163"/>
            <a:ext cx="3904439" cy="2318261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Generate-sort-connect-elaborate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School Language Arts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8768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https://dragontv.ssis-suzhou.net/podcasts/teachers-tv/vtr-generate-sort-connect-elaborate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343400"/>
            <a:ext cx="518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 Different Twist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5094" t="15094" r="7925" b="15095"/>
          <a:stretch>
            <a:fillRect/>
          </a:stretch>
        </p:blipFill>
        <p:spPr bwMode="auto">
          <a:xfrm>
            <a:off x="1219200" y="838200"/>
            <a:ext cx="2209800" cy="1603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3400" y="4191000"/>
            <a:ext cx="6934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3074" name="Picture 2" descr="http://www.site-seeker.com/wp-content/uploads/twitter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7585075" cy="2853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381000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  <a:r>
              <a:rPr lang="en-US" dirty="0" err="1" smtClean="0"/>
              <a:t>generatesortconnectelaborate</a:t>
            </a:r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How might this version of the routine work for you in your classroom?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242048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Sentence-Phrase-word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33400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Value of Intentional</a:t>
            </a:r>
          </a:p>
          <a:p>
            <a:pPr algn="ctr"/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Vocabulary Instruction in the Middle Grades</a:t>
            </a: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5146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Select a sentence from the article that took your thinking in new directions.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Select a phrase, not in your sentence, that either supports your sentence or represents another major idea. 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Select a word that you found powerful in the article.</a:t>
            </a:r>
            <a:endParaRPr lang="en-US" sz="2400" b="1" dirty="0"/>
          </a:p>
        </p:txBody>
      </p:sp>
      <p:pic>
        <p:nvPicPr>
          <p:cNvPr id="1026" name="Picture 2" descr="http://t3.gstatic.com/images?q=tbn:ANd9GcSUAbeYtuUUuCC9ZqLa8P_KzT5oLyd_vAjr8uFEXGaIp9PjNd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61306">
            <a:off x="4635831" y="5060646"/>
            <a:ext cx="2340270" cy="15658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officeoflearning.aes.ac.in/wp-content/uploads/2013/09/Understanding-map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0"/>
            <a:ext cx="5867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Big ideas 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Strong vocabulary development correlates highly with strong concept development and school success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Vocabulary study must include understanding the relationship between words and concepts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Students must engage with words at a comprehension level (sort and categorize) as well as a generative level (making connections and drawing conclusions)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Meaningful engagement with peers in strengthens vocabulary learning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7174" name="Picture 6" descr="http://uva.onlinejudge.org/external/118/p118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40663">
            <a:off x="3769817" y="-53"/>
            <a:ext cx="1660452" cy="1527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Generate-Sort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Connect-elaborate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7" name="Picture 6" descr="Generate Sort 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09800"/>
            <a:ext cx="4343400" cy="3257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5867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 Thinking Routine for Synthesizing and Organizing Ideas Into a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Concept Map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Engaging with vocabulary at a Comprehension level: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800" b="1" dirty="0" smtClean="0">
                <a:latin typeface="+mj-lt"/>
              </a:rPr>
              <a:t>In small groups or together as a class, students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generate</a:t>
            </a:r>
            <a:r>
              <a:rPr lang="en-US" sz="2800" b="1" dirty="0" smtClean="0">
                <a:latin typeface="+mj-lt"/>
              </a:rPr>
              <a:t> a list of words associated with a topic being studies</a:t>
            </a:r>
          </a:p>
          <a:p>
            <a:r>
              <a:rPr lang="en-US" sz="2800" b="1" dirty="0" smtClean="0">
                <a:latin typeface="+mj-lt"/>
              </a:rPr>
              <a:t>Working in small groups, students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sort</a:t>
            </a:r>
            <a:r>
              <a:rPr lang="en-US" sz="2800" b="1" dirty="0" smtClean="0">
                <a:latin typeface="+mj-lt"/>
              </a:rPr>
              <a:t> their words into groups that have something in common</a:t>
            </a:r>
          </a:p>
          <a:p>
            <a:r>
              <a:rPr lang="en-US" sz="2800" b="1" dirty="0" smtClean="0">
                <a:latin typeface="+mj-lt"/>
              </a:rPr>
              <a:t>Each group of words is given a title that conveys the common connection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Engaging with vocabulary at a generative level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239000" cy="484632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Connections</a:t>
            </a:r>
            <a:r>
              <a:rPr lang="en-US" sz="2800" b="1" dirty="0" smtClean="0">
                <a:latin typeface="+mj-lt"/>
              </a:rPr>
              <a:t> are made among the different groups of words by drawing lines between groups and describing the connection on the line</a:t>
            </a:r>
          </a:p>
          <a:p>
            <a:r>
              <a:rPr lang="en-US" sz="2800" b="1" dirty="0" smtClean="0">
                <a:latin typeface="+mj-lt"/>
              </a:rPr>
              <a:t>Students pick a few central ideas and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elaborate </a:t>
            </a:r>
            <a:r>
              <a:rPr lang="en-US" sz="2800" b="1" dirty="0" smtClean="0">
                <a:latin typeface="+mj-lt"/>
              </a:rPr>
              <a:t>by extending thinking or adding new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133600"/>
            <a:ext cx="6255488" cy="1362075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Generate-Sort-Connect-elaborate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43000" y="1219200"/>
            <a:ext cx="6255488" cy="743507"/>
          </a:xfrm>
        </p:spPr>
        <p:txBody>
          <a:bodyPr/>
          <a:lstStyle/>
          <a:p>
            <a:r>
              <a:rPr lang="en-US" dirty="0" smtClean="0"/>
              <a:t>Third Grade Science</a:t>
            </a:r>
            <a:endParaRPr lang="en-US" dirty="0"/>
          </a:p>
        </p:txBody>
      </p:sp>
      <p:pic>
        <p:nvPicPr>
          <p:cNvPr id="7" name="Picture 6" descr="Mixtures and Solutions GS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45299">
            <a:off x="455726" y="3875668"/>
            <a:ext cx="3473845" cy="25188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 rot="10800000" flipV="1">
            <a:off x="304800" y="457200"/>
            <a:ext cx="7543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https://www.dropbox.com/s/1dj9sqaw2e95szy/Generate%20Sort%20Erin.mov?dl=0https://www.dropbox.com/s/1dj9sqaw2e95szy/Generate%20Sort%20Erin.mov?dl=0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3400" y="4191000"/>
            <a:ext cx="6934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3074" name="Picture 2" descr="http://www.site-seeker.com/wp-content/uploads/twitter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7585075" cy="2853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381000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  <a:r>
              <a:rPr lang="en-US" dirty="0" err="1" smtClean="0"/>
              <a:t>generatesortconnectelaborate</a:t>
            </a:r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How might this routine work for you in your classroom?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206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315</TotalTime>
  <Words>288</Words>
  <Application>Microsoft Office PowerPoint</Application>
  <PresentationFormat>On-screen Show (4:3)</PresentationFormat>
  <Paragraphs>40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Understanding the thinking routine:  generate-sort- connect-elaborate  </vt:lpstr>
      <vt:lpstr>Sentence-Phrase-word</vt:lpstr>
      <vt:lpstr>Slide 3</vt:lpstr>
      <vt:lpstr>Big ideas :</vt:lpstr>
      <vt:lpstr>Generate-Sort Connect-elaborate</vt:lpstr>
      <vt:lpstr>Engaging with vocabulary at a Comprehension level:</vt:lpstr>
      <vt:lpstr>Engaging with vocabulary at a generative level</vt:lpstr>
      <vt:lpstr>Generate-Sort-Connect-elaborate</vt:lpstr>
      <vt:lpstr>Slide 9</vt:lpstr>
      <vt:lpstr>Generate-sort-connect-elaborate</vt:lpstr>
      <vt:lpstr>Slide 11</vt:lpstr>
    </vt:vector>
  </TitlesOfParts>
  <Company>Troy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Thinking and Understanding Through Vocabulary Study</dc:title>
  <dc:creator>Windows User</dc:creator>
  <cp:lastModifiedBy>Windows User</cp:lastModifiedBy>
  <cp:revision>32</cp:revision>
  <dcterms:created xsi:type="dcterms:W3CDTF">2015-01-23T19:13:52Z</dcterms:created>
  <dcterms:modified xsi:type="dcterms:W3CDTF">2015-01-26T20:00:57Z</dcterms:modified>
</cp:coreProperties>
</file>